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64" r:id="rId5"/>
    <p:sldId id="265" r:id="rId6"/>
    <p:sldId id="266" r:id="rId7"/>
    <p:sldId id="259" r:id="rId8"/>
    <p:sldId id="260" r:id="rId9"/>
    <p:sldId id="270" r:id="rId10"/>
    <p:sldId id="269" r:id="rId11"/>
    <p:sldId id="271" r:id="rId12"/>
    <p:sldId id="272" r:id="rId13"/>
    <p:sldId id="274" r:id="rId14"/>
    <p:sldId id="267" r:id="rId15"/>
    <p:sldId id="275" r:id="rId16"/>
    <p:sldId id="281" r:id="rId17"/>
    <p:sldId id="283" r:id="rId18"/>
    <p:sldId id="284" r:id="rId19"/>
    <p:sldId id="276" r:id="rId20"/>
    <p:sldId id="277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4FD01-DC53-40FE-A454-252E6C2570B8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59CB8-9CD6-44BD-972F-C5EE93EF59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721D9-5B3B-4119-AA64-0310E154C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CE544-DBE3-4FA5-A303-19266CFE0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6D4F6-E587-41E5-BD49-BECCCEEA5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44699-427A-4D9A-A3F3-FAFB734C4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686F-5EBA-4333-9092-1B6F56FFC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452BC-4966-42B1-97E7-9B98ABF45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89F5-40C8-4C72-B5B5-7686BF621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2D4F4-3006-49EB-AFE9-BF9A05955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266A2-2EAE-433C-9099-526833AC9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5F7F0-63F9-4DDD-9912-8008D4D29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626B-68C3-438E-9414-A2FA14E4E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1EACF9-22C4-48F4-A6A9-0825692EA5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Небезпечні </a:t>
            </a:r>
            <a:r>
              <a:rPr lang="uk-UA" sz="4000" b="1" dirty="0" err="1" smtClean="0">
                <a:solidFill>
                  <a:srgbClr val="FF0000"/>
                </a:solidFill>
              </a:rPr>
              <a:t>“дитячі”</a:t>
            </a:r>
            <a:r>
              <a:rPr lang="uk-UA" sz="4000" b="1" dirty="0" smtClean="0">
                <a:solidFill>
                  <a:srgbClr val="FF0000"/>
                </a:solidFill>
              </a:rPr>
              <a:t> розваги з </a:t>
            </a:r>
            <a:r>
              <a:rPr lang="uk-UA" sz="4000" b="1" dirty="0" err="1" smtClean="0">
                <a:solidFill>
                  <a:srgbClr val="FF0000"/>
                </a:solidFill>
              </a:rPr>
              <a:t>“дорослими”</a:t>
            </a:r>
            <a:r>
              <a:rPr lang="uk-UA" sz="4000" b="1" smtClean="0">
                <a:solidFill>
                  <a:srgbClr val="FF0000"/>
                </a:solidFill>
              </a:rPr>
              <a:t> </a:t>
            </a:r>
            <a:r>
              <a:rPr lang="uk-UA" sz="4000" b="1" smtClean="0">
                <a:solidFill>
                  <a:srgbClr val="FF0000"/>
                </a:solidFill>
              </a:rPr>
              <a:t>наслідками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8596" y="1535112"/>
            <a:ext cx="4068792" cy="13223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Админ\Desktop\Dh8IJKbUYAAPV_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28662" y="4143380"/>
            <a:ext cx="3500462" cy="2379652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876256" y="5517232"/>
            <a:ext cx="2088232" cy="1080120"/>
          </a:xfrm>
        </p:spPr>
        <p:txBody>
          <a:bodyPr/>
          <a:lstStyle/>
          <a:p>
            <a:pPr algn="r"/>
            <a:r>
              <a:rPr lang="uk-UA" i="0" u="sng" dirty="0" smtClean="0"/>
              <a:t>Підготувала: Тетяна Гулєви</a:t>
            </a:r>
            <a:r>
              <a:rPr lang="uk-UA" i="0" dirty="0" smtClean="0"/>
              <a:t>ч</a:t>
            </a:r>
            <a:endParaRPr lang="ru-RU" i="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524" y="1562026"/>
            <a:ext cx="3461286" cy="2152725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7" descr="Похожее изображени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8824" y="1700808"/>
            <a:ext cx="3355176" cy="335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" descr="http://alt-sector.net/uploads/posts/2011-08/1313875468_kiber-panki.narod.ru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54537"/>
            <a:ext cx="27146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2143116"/>
            <a:ext cx="4214842" cy="27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C:\Users\Админ\Desktop\depositphotos_89285520-stock-photo-sos-button-isolated-on-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14291"/>
            <a:ext cx="1357322" cy="129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685800" y="404664"/>
            <a:ext cx="3810000" cy="3888432"/>
          </a:xfrm>
        </p:spPr>
        <p:txBody>
          <a:bodyPr/>
          <a:lstStyle/>
          <a:p>
            <a:pPr>
              <a:buNone/>
            </a:pPr>
            <a:r>
              <a:rPr lang="uk-UA" b="1" i="0" dirty="0" err="1" smtClean="0"/>
              <a:t>Трейнсерфінг</a:t>
            </a:r>
            <a:r>
              <a:rPr lang="uk-UA" b="1" i="0" dirty="0" smtClean="0"/>
              <a:t> </a:t>
            </a:r>
            <a:r>
              <a:rPr lang="uk-UA" b="1" i="0" dirty="0" err="1" smtClean="0"/>
              <a:t>-зачепери</a:t>
            </a:r>
            <a:r>
              <a:rPr lang="uk-UA" b="1" i="0" dirty="0" smtClean="0"/>
              <a:t> </a:t>
            </a:r>
            <a:r>
              <a:rPr lang="uk-UA" i="0" dirty="0" smtClean="0"/>
              <a:t>(</a:t>
            </a:r>
            <a:r>
              <a:rPr lang="uk-UA" i="0" dirty="0" err="1" smtClean="0"/>
              <a:t>бекрайдінг</a:t>
            </a:r>
            <a:r>
              <a:rPr lang="uk-UA" i="0" dirty="0" smtClean="0"/>
              <a:t>, </a:t>
            </a:r>
            <a:r>
              <a:rPr lang="uk-UA" i="0" dirty="0" err="1" smtClean="0"/>
              <a:t>фронтрайдінг</a:t>
            </a:r>
            <a:r>
              <a:rPr lang="uk-UA" i="0" dirty="0" smtClean="0"/>
              <a:t>, </a:t>
            </a:r>
            <a:r>
              <a:rPr lang="uk-UA" i="0" dirty="0" err="1" smtClean="0"/>
              <a:t>сайдрайдінг</a:t>
            </a:r>
            <a:r>
              <a:rPr lang="uk-UA" i="0" dirty="0" smtClean="0"/>
              <a:t>, </a:t>
            </a:r>
            <a:r>
              <a:rPr lang="uk-UA" i="0" dirty="0" err="1" smtClean="0"/>
              <a:t>бітвінвагонрайдінг</a:t>
            </a:r>
            <a:r>
              <a:rPr lang="uk-UA" i="0" dirty="0" smtClean="0"/>
              <a:t>, </a:t>
            </a:r>
            <a:r>
              <a:rPr lang="uk-UA" i="0" dirty="0" err="1" smtClean="0"/>
              <a:t>руфрайдінг</a:t>
            </a:r>
            <a:r>
              <a:rPr lang="uk-UA" i="0" dirty="0" smtClean="0"/>
              <a:t>, </a:t>
            </a:r>
            <a:r>
              <a:rPr lang="uk-UA" i="0" dirty="0" err="1" smtClean="0"/>
              <a:t>андервагонрайдінг</a:t>
            </a:r>
            <a:r>
              <a:rPr lang="uk-UA" i="0" dirty="0" smtClean="0"/>
              <a:t>).</a:t>
            </a:r>
          </a:p>
          <a:p>
            <a:pPr>
              <a:buNone/>
            </a:pPr>
            <a:endParaRPr lang="uk-UA" i="0" dirty="0" smtClean="0"/>
          </a:p>
          <a:p>
            <a:endParaRPr lang="ru-RU" i="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3810000" cy="2357454"/>
          </a:xfrm>
        </p:spPr>
        <p:txBody>
          <a:bodyPr/>
          <a:lstStyle/>
          <a:p>
            <a:pPr>
              <a:buNone/>
            </a:pPr>
            <a:endParaRPr lang="uk-UA" dirty="0" smtClean="0"/>
          </a:p>
        </p:txBody>
      </p:sp>
      <p:pic>
        <p:nvPicPr>
          <p:cNvPr id="13" name="Picture 13" descr="220px-Win_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49214"/>
            <a:ext cx="2071702" cy="209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Админ\Desktop\69b1a0e1c7753aff5537a270120184ddd3a508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3716855" cy="2786058"/>
          </a:xfrm>
          <a:prstGeom prst="rect">
            <a:avLst/>
          </a:prstGeom>
          <a:noFill/>
        </p:spPr>
      </p:pic>
      <p:pic>
        <p:nvPicPr>
          <p:cNvPr id="2051" name="Picture 3" descr="C:\Users\Админ\Desktop\041f7e3be2e947d1edbdc8cce97335d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933056"/>
            <a:ext cx="3500462" cy="2548295"/>
          </a:xfrm>
          <a:prstGeom prst="rect">
            <a:avLst/>
          </a:prstGeom>
          <a:noFill/>
        </p:spPr>
      </p:pic>
      <p:pic>
        <p:nvPicPr>
          <p:cNvPr id="2052" name="Picture 4" descr="C:\Users\Админ\Desktop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214818"/>
            <a:ext cx="2143140" cy="223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332656"/>
            <a:ext cx="3810000" cy="359641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b="1" i="0" dirty="0" err="1" smtClean="0">
                <a:latin typeface="Times New Roman" pitchFamily="18" charset="0"/>
              </a:rPr>
              <a:t>Парку́р</a:t>
            </a:r>
            <a:r>
              <a:rPr lang="uk-UA" b="1" i="0" dirty="0" smtClean="0">
                <a:latin typeface="Times New Roman" pitchFamily="18" charset="0"/>
              </a:rPr>
              <a:t> </a:t>
            </a:r>
            <a:r>
              <a:rPr lang="uk-UA" sz="2000" b="1" i="0" dirty="0" smtClean="0">
                <a:latin typeface="Times New Roman" pitchFamily="18" charset="0"/>
              </a:rPr>
              <a:t>- </a:t>
            </a:r>
            <a:r>
              <a:rPr lang="uk-UA" sz="2000" i="0" dirty="0" smtClean="0">
                <a:latin typeface="Times New Roman" pitchFamily="18" charset="0"/>
              </a:rPr>
              <a:t>(подолання будь-яких перешкод на своєму шляху за допомогою пристосування своїх рухів до навколишнього середовища </a:t>
            </a:r>
            <a:r>
              <a:rPr lang="uk-UA" sz="2000" i="0" dirty="0" smtClean="0">
                <a:latin typeface="+mj-lt"/>
              </a:rPr>
              <a:t>(</a:t>
            </a:r>
            <a:r>
              <a:rPr lang="ru-RU" sz="2000" i="0" dirty="0" err="1" smtClean="0">
                <a:latin typeface="+mj-lt"/>
              </a:rPr>
              <a:t>дроп</a:t>
            </a:r>
            <a:r>
              <a:rPr lang="ru-RU" sz="2000" i="0" dirty="0" smtClean="0">
                <a:latin typeface="+mj-lt"/>
              </a:rPr>
              <a:t>,  </a:t>
            </a:r>
            <a:r>
              <a:rPr lang="ru-RU" sz="2000" i="0" dirty="0" err="1" smtClean="0">
                <a:latin typeface="+mj-lt"/>
              </a:rPr>
              <a:t>спрін</a:t>
            </a:r>
            <a:r>
              <a:rPr lang="ru-RU" sz="2000" i="0" dirty="0" smtClean="0">
                <a:latin typeface="+mj-lt"/>
              </a:rPr>
              <a:t> , </a:t>
            </a:r>
            <a:r>
              <a:rPr lang="ru-RU" sz="2000" i="0" dirty="0" err="1" smtClean="0">
                <a:latin typeface="+mj-lt"/>
              </a:rPr>
              <a:t>стрибок</a:t>
            </a:r>
            <a:r>
              <a:rPr lang="ru-RU" sz="2000" i="0" dirty="0" smtClean="0">
                <a:latin typeface="+mj-lt"/>
              </a:rPr>
              <a:t> </a:t>
            </a:r>
            <a:r>
              <a:rPr lang="ru-RU" sz="2000" i="0" dirty="0" err="1" smtClean="0">
                <a:latin typeface="+mj-lt"/>
              </a:rPr>
              <a:t>з</a:t>
            </a:r>
            <a:r>
              <a:rPr lang="ru-RU" sz="2000" i="0" dirty="0" smtClean="0">
                <a:latin typeface="+mj-lt"/>
              </a:rPr>
              <a:t> ролом , </a:t>
            </a:r>
            <a:r>
              <a:rPr lang="ru-RU" sz="2000" i="0" dirty="0" err="1" smtClean="0">
                <a:latin typeface="+mj-lt"/>
              </a:rPr>
              <a:t>блайнд</a:t>
            </a:r>
            <a:r>
              <a:rPr lang="ru-RU" sz="2000" i="0" dirty="0" smtClean="0">
                <a:latin typeface="+mj-lt"/>
              </a:rPr>
              <a:t>,  </a:t>
            </a:r>
            <a:r>
              <a:rPr lang="ru-RU" sz="2000" i="0" dirty="0" err="1" smtClean="0">
                <a:latin typeface="+mj-lt"/>
              </a:rPr>
              <a:t>геп</a:t>
            </a:r>
            <a:r>
              <a:rPr lang="ru-RU" sz="2000" i="0" dirty="0" smtClean="0">
                <a:latin typeface="+mj-lt"/>
              </a:rPr>
              <a:t>, </a:t>
            </a:r>
            <a:r>
              <a:rPr lang="ru-RU" sz="2000" i="0" dirty="0" err="1" smtClean="0">
                <a:latin typeface="+mj-lt"/>
              </a:rPr>
              <a:t>акураси</a:t>
            </a:r>
            <a:r>
              <a:rPr lang="ru-RU" sz="2000" i="0" dirty="0" smtClean="0">
                <a:latin typeface="+mj-lt"/>
              </a:rPr>
              <a:t>, </a:t>
            </a:r>
            <a:r>
              <a:rPr lang="ru-RU" sz="2000" i="0" dirty="0" err="1" smtClean="0">
                <a:latin typeface="+mj-lt"/>
              </a:rPr>
              <a:t>акураси</a:t>
            </a:r>
            <a:r>
              <a:rPr lang="ru-RU" sz="2000" i="0" dirty="0" smtClean="0">
                <a:latin typeface="+mj-lt"/>
              </a:rPr>
              <a:t> </a:t>
            </a:r>
            <a:r>
              <a:rPr lang="ru-RU" sz="2000" i="0" dirty="0" err="1" smtClean="0">
                <a:latin typeface="+mj-lt"/>
              </a:rPr>
              <a:t>з</a:t>
            </a:r>
            <a:r>
              <a:rPr lang="ru-RU" sz="2000" i="0" dirty="0" smtClean="0">
                <a:latin typeface="+mj-lt"/>
              </a:rPr>
              <a:t> </a:t>
            </a:r>
            <a:r>
              <a:rPr lang="ru-RU" sz="2000" i="0" dirty="0" err="1" smtClean="0">
                <a:latin typeface="+mj-lt"/>
              </a:rPr>
              <a:t>розгону</a:t>
            </a:r>
            <a:r>
              <a:rPr lang="ru-RU" sz="2000" i="0" dirty="0" smtClean="0">
                <a:latin typeface="+mj-lt"/>
              </a:rPr>
              <a:t>,  </a:t>
            </a:r>
            <a:r>
              <a:rPr lang="ru-RU" sz="2000" i="0" dirty="0" err="1" smtClean="0">
                <a:latin typeface="+mj-lt"/>
              </a:rPr>
              <a:t>розворот</a:t>
            </a:r>
            <a:r>
              <a:rPr lang="ru-RU" sz="2000" i="0" dirty="0" smtClean="0">
                <a:latin typeface="+mj-lt"/>
              </a:rPr>
              <a:t> на поручнях в </a:t>
            </a:r>
            <a:r>
              <a:rPr lang="ru-RU" sz="2000" i="0" dirty="0" err="1" smtClean="0">
                <a:latin typeface="+mj-lt"/>
              </a:rPr>
              <a:t>стрибку</a:t>
            </a:r>
            <a:r>
              <a:rPr lang="ru-RU" sz="2000" i="0" dirty="0" smtClean="0">
                <a:latin typeface="+mj-lt"/>
              </a:rPr>
              <a:t>, </a:t>
            </a:r>
            <a:r>
              <a:rPr lang="ru-RU" sz="2000" i="0" dirty="0" err="1" smtClean="0">
                <a:latin typeface="+mj-lt"/>
              </a:rPr>
              <a:t>затяжний</a:t>
            </a:r>
            <a:r>
              <a:rPr lang="ru-RU" sz="2000" i="0" dirty="0" smtClean="0">
                <a:latin typeface="+mj-lt"/>
              </a:rPr>
              <a:t> </a:t>
            </a:r>
            <a:r>
              <a:rPr lang="ru-RU" sz="2000" i="0" dirty="0" err="1" smtClean="0">
                <a:latin typeface="+mj-lt"/>
              </a:rPr>
              <a:t>перекид</a:t>
            </a:r>
            <a:r>
              <a:rPr lang="ru-RU" sz="2000" i="0" dirty="0" smtClean="0">
                <a:latin typeface="+mj-lt"/>
              </a:rPr>
              <a:t> ).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 descr="JDAN7763-200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14818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Админ\Desktop\gaza_park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143404" cy="2286016"/>
          </a:xfrm>
          <a:prstGeom prst="rect">
            <a:avLst/>
          </a:prstGeom>
          <a:noFill/>
        </p:spPr>
      </p:pic>
      <p:pic>
        <p:nvPicPr>
          <p:cNvPr id="3075" name="Picture 3" descr="C:\Users\Админ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3714776" cy="3160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85800" y="428604"/>
            <a:ext cx="3810000" cy="5667396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sz="2000" b="1" i="0" dirty="0" smtClean="0"/>
              <a:t>МОНЕТОЧКА </a:t>
            </a:r>
          </a:p>
          <a:p>
            <a:pPr marL="0">
              <a:spcBef>
                <a:spcPts val="0"/>
              </a:spcBef>
              <a:buNone/>
            </a:pPr>
            <a:r>
              <a:rPr lang="uk-UA" sz="2000" i="0" dirty="0" smtClean="0"/>
              <a:t>Суть гри полягає в тому, що учасники ставлять один одному різні питання. При цьому, поки чекають відповіді, натирають руку монетою. Найчастіше ушкодження закінчуються синцями та подряпинами.</a:t>
            </a:r>
          </a:p>
          <a:p>
            <a:pPr>
              <a:buNone/>
            </a:pPr>
            <a:r>
              <a:rPr lang="ru-RU" sz="2000" i="0" dirty="0" smtClean="0"/>
              <a:t> </a:t>
            </a:r>
            <a:endParaRPr lang="ru-RU" sz="2000" i="0" dirty="0"/>
          </a:p>
        </p:txBody>
      </p:sp>
      <p:pic>
        <p:nvPicPr>
          <p:cNvPr id="5122" name="Picture 2" descr="C:\Users\Админ\Desktop\2685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093153" cy="4872604"/>
          </a:xfrm>
          <a:prstGeom prst="rect">
            <a:avLst/>
          </a:prstGeom>
          <a:noFill/>
        </p:spPr>
      </p:pic>
      <p:pic>
        <p:nvPicPr>
          <p:cNvPr id="5124" name="Picture 4" descr="C:\Users\Админ\Desktop\big_1543585835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485" y="3071810"/>
            <a:ext cx="3614763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332656"/>
            <a:ext cx="3454152" cy="6192688"/>
          </a:xfrm>
        </p:spPr>
        <p:txBody>
          <a:bodyPr/>
          <a:lstStyle/>
          <a:p>
            <a:pPr>
              <a:buNone/>
            </a:pPr>
            <a:r>
              <a:rPr lang="ru-RU" sz="2400" b="1" i="0" dirty="0" smtClean="0"/>
              <a:t>«Виклик </a:t>
            </a:r>
            <a:r>
              <a:rPr lang="ru-RU" sz="2400" b="1" i="0" dirty="0" err="1" smtClean="0"/>
              <a:t>стрибка</a:t>
            </a:r>
            <a:r>
              <a:rPr lang="ru-RU" sz="2400" b="1" i="0" dirty="0" smtClean="0"/>
              <a:t>», «</a:t>
            </a:r>
            <a:r>
              <a:rPr lang="ru-RU" sz="2400" b="1" i="0" dirty="0" err="1" smtClean="0"/>
              <a:t>підкіс</a:t>
            </a:r>
            <a:r>
              <a:rPr lang="ru-RU" sz="2400" b="1" i="0" dirty="0" smtClean="0"/>
              <a:t>» </a:t>
            </a:r>
            <a:endParaRPr lang="uk-UA" sz="2000" i="0" dirty="0" smtClean="0"/>
          </a:p>
          <a:p>
            <a:pPr>
              <a:buNone/>
            </a:pPr>
            <a:r>
              <a:rPr lang="uk-UA" sz="2000" i="0" dirty="0" smtClean="0"/>
              <a:t>Гра полягає у тому, що спочатку кілька чоловік підстрибують, а під час другого стрибка когось підсікають і той падає. Якщо дитина не знає, як правильно падати, то може сильно забитися.</a:t>
            </a:r>
          </a:p>
          <a:p>
            <a:pPr>
              <a:buNone/>
            </a:pPr>
            <a:r>
              <a:rPr lang="uk-UA" sz="2000" i="0" dirty="0" smtClean="0"/>
              <a:t>Лікарі попереджають, що витівка загрожує серйозними травмами - тріщини черепа, перелами шиї, хребта і кінцівок, крововилив у мозок. Людина навіть може впасти в кому або й загинути.</a:t>
            </a:r>
          </a:p>
          <a:p>
            <a:endParaRPr lang="ru-RU" dirty="0"/>
          </a:p>
        </p:txBody>
      </p:sp>
      <p:pic>
        <p:nvPicPr>
          <p:cNvPr id="1026" name="Picture 2" descr="C:\Users\Админ\Desktop\5e4ff8d0c0ab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48680"/>
            <a:ext cx="4429156" cy="3331624"/>
          </a:xfrm>
          <a:prstGeom prst="rect">
            <a:avLst/>
          </a:prstGeom>
          <a:noFill/>
        </p:spPr>
      </p:pic>
      <p:pic>
        <p:nvPicPr>
          <p:cNvPr id="1027" name="Picture 3" descr="C:\Users\Админ\Desktop\jump-trip-challenge-featur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71942"/>
            <a:ext cx="4538014" cy="2525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5672150" cy="1270494"/>
          </a:xfrm>
        </p:spPr>
        <p:txBody>
          <a:bodyPr/>
          <a:lstStyle/>
          <a:p>
            <a:r>
              <a:rPr lang="uk-UA" sz="2800" b="1" i="0" dirty="0" smtClean="0"/>
              <a:t>Особливості</a:t>
            </a:r>
            <a:br>
              <a:rPr lang="uk-UA" sz="2800" b="1" i="0" dirty="0" smtClean="0"/>
            </a:br>
            <a:r>
              <a:rPr lang="uk-UA" sz="2800" b="1" i="0" dirty="0" smtClean="0"/>
              <a:t>організації небезпечних ігор</a:t>
            </a:r>
            <a:endParaRPr lang="ru-RU" sz="2800" b="1" i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85926"/>
            <a:ext cx="7958166" cy="4883434"/>
          </a:xfrm>
        </p:spPr>
        <p:txBody>
          <a:bodyPr/>
          <a:lstStyle/>
          <a:p>
            <a:pPr algn="just"/>
            <a:r>
              <a:rPr lang="uk-UA" sz="2000" dirty="0" smtClean="0">
                <a:latin typeface="Times New Roman" pitchFamily="18" charset="0"/>
              </a:rPr>
              <a:t>Ігри все частіше проходять в мережах і мають надзвичайно швидке розповсюдження та величезну кількість охоплених;</a:t>
            </a:r>
          </a:p>
          <a:p>
            <a:pPr algn="just"/>
            <a:r>
              <a:rPr lang="uk-UA" sz="2000" dirty="0" smtClean="0">
                <a:latin typeface="Times New Roman" pitchFamily="18" charset="0"/>
              </a:rPr>
              <a:t>Стихійно і неконтрольовано переходять з однієї мережі в іншу;</a:t>
            </a:r>
          </a:p>
          <a:p>
            <a:pPr algn="just"/>
            <a:r>
              <a:rPr lang="uk-UA" sz="2000" dirty="0" smtClean="0">
                <a:latin typeface="Times New Roman" pitchFamily="18" charset="0"/>
              </a:rPr>
              <a:t>Повністю забезпечують дотримання простору особистості дитини та відхід від реальності (маніпулятор працює індивідуально з кожним гравцем  до досягнення мети);</a:t>
            </a:r>
          </a:p>
          <a:p>
            <a:pPr algn="just"/>
            <a:r>
              <a:rPr lang="uk-UA" sz="2000" dirty="0" smtClean="0">
                <a:latin typeface="Times New Roman" pitchFamily="18" charset="0"/>
              </a:rPr>
              <a:t>Загроза життю подається як віртуальна захоплююча гра з постійним оновленням та осучасненням;</a:t>
            </a:r>
          </a:p>
          <a:p>
            <a:pPr algn="just"/>
            <a:r>
              <a:rPr lang="uk-UA" sz="2000" dirty="0" smtClean="0">
                <a:latin typeface="Times New Roman" pitchFamily="18" charset="0"/>
              </a:rPr>
              <a:t>Обов'язково наявний підготовчий етап з детальним описом;</a:t>
            </a:r>
          </a:p>
          <a:p>
            <a:pPr algn="just"/>
            <a:r>
              <a:rPr lang="uk-UA" sz="2000" dirty="0" smtClean="0">
                <a:latin typeface="Times New Roman" pitchFamily="18" charset="0"/>
              </a:rPr>
              <a:t>Надається можливість відчути яскраві емоції; спробувати заборонене; відчути свою силу та перевагу над іншими;</a:t>
            </a:r>
            <a:endParaRPr lang="uk-UA" sz="2000" dirty="0" smtClean="0"/>
          </a:p>
          <a:p>
            <a:pPr algn="just"/>
            <a:r>
              <a:rPr lang="uk-UA" sz="2000" dirty="0" smtClean="0">
                <a:latin typeface="Times New Roman" pitchFamily="18" charset="0"/>
              </a:rPr>
              <a:t>Небезпечні ігри, порівняно з іншими негативними явищами, легкодоступні;</a:t>
            </a:r>
          </a:p>
          <a:p>
            <a:pPr algn="just"/>
            <a:r>
              <a:rPr lang="uk-UA" sz="2000" dirty="0" smtClean="0">
                <a:latin typeface="Times New Roman" pitchFamily="18" charset="0"/>
              </a:rPr>
              <a:t>Враховуються вікові та психологічні особливості  і вподобання  молоді</a:t>
            </a:r>
            <a:r>
              <a:rPr lang="uk-UA" sz="2000" dirty="0" smtClean="0"/>
              <a:t>.</a:t>
            </a:r>
          </a:p>
          <a:p>
            <a:endParaRPr lang="ru-RU" dirty="0"/>
          </a:p>
        </p:txBody>
      </p:sp>
      <p:pic>
        <p:nvPicPr>
          <p:cNvPr id="2051" name="Picture 3" descr="C:\Users\Админ\Desktop\БАТЬКИ ІНФО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5" y="214291"/>
            <a:ext cx="250033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36" y="285728"/>
            <a:ext cx="5886464" cy="107157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Небезпечні забавки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928662" y="1484784"/>
            <a:ext cx="4429156" cy="2376264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 2" pitchFamily="18" charset="2"/>
              <a:buNone/>
            </a:pPr>
            <a:r>
              <a:rPr lang="uk-UA" sz="2000" b="1" i="0" dirty="0" smtClean="0">
                <a:latin typeface="Times New Roman" pitchFamily="18" charset="0"/>
              </a:rPr>
              <a:t>Небезпечні КВЕСТИ - </a:t>
            </a:r>
            <a:r>
              <a:rPr lang="uk-UA" sz="2000" i="0" dirty="0" smtClean="0">
                <a:latin typeface="Times New Roman" pitchFamily="18" charset="0"/>
              </a:rPr>
              <a:t>аматорське спортивно-інтелектуальне змагання, основою якого є послідовне виконання заздалегідь підготовлених завдань командами або окремими гравцями. </a:t>
            </a:r>
            <a:r>
              <a:rPr lang="uk-UA" sz="2000" i="0" u="sng" dirty="0" smtClean="0">
                <a:latin typeface="Times New Roman" pitchFamily="18" charset="0"/>
              </a:rPr>
              <a:t>Небезпека</a:t>
            </a:r>
            <a:r>
              <a:rPr lang="uk-UA" sz="2000" i="0" dirty="0" smtClean="0">
                <a:latin typeface="Times New Roman" pitchFamily="18" charset="0"/>
              </a:rPr>
              <a:t> в невідповідності змісту квесту віковим та психологічним особливостям дітей. </a:t>
            </a:r>
          </a:p>
          <a:p>
            <a:pPr marL="0">
              <a:spcBef>
                <a:spcPts val="0"/>
              </a:spcBef>
              <a:buFont typeface="Wingdings 2" pitchFamily="18" charset="2"/>
              <a:buNone/>
            </a:pPr>
            <a:r>
              <a:rPr lang="uk-UA" sz="2000" i="0" dirty="0" smtClean="0">
                <a:latin typeface="Times New Roman" pitchFamily="18" charset="0"/>
              </a:rPr>
              <a:t>(В</a:t>
            </a:r>
            <a:r>
              <a:rPr lang="uk-UA" sz="2000" i="0" dirty="0" smtClean="0"/>
              <a:t> застінках інквизиції; Чорнокнижник; Ідеальне пограбування; Втеча з в'язниці тощо).</a:t>
            </a:r>
            <a:endParaRPr lang="ru-RU" sz="2000" i="0" dirty="0"/>
          </a:p>
        </p:txBody>
      </p:sp>
      <p:pic>
        <p:nvPicPr>
          <p:cNvPr id="2051" name="Picture 3" descr="C:\Users\Админ\Desktop\all_all_big-t1541861416-r1w768h425f2q90zc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24" y="1340768"/>
            <a:ext cx="3714776" cy="2714644"/>
          </a:xfrm>
          <a:prstGeom prst="rect">
            <a:avLst/>
          </a:prstGeom>
          <a:noFill/>
        </p:spPr>
      </p:pic>
      <p:pic>
        <p:nvPicPr>
          <p:cNvPr id="2052" name="Picture 4" descr="C:\Users\Админ\Desktop\KReT3Oo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429132"/>
            <a:ext cx="3214710" cy="2143140"/>
          </a:xfrm>
          <a:prstGeom prst="rect">
            <a:avLst/>
          </a:prstGeom>
          <a:noFill/>
        </p:spPr>
      </p:pic>
      <p:pic>
        <p:nvPicPr>
          <p:cNvPr id="2054" name="Picture 6" descr="C:\Users\Админ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013176"/>
            <a:ext cx="4143404" cy="1668622"/>
          </a:xfrm>
          <a:prstGeom prst="rect">
            <a:avLst/>
          </a:prstGeom>
          <a:noFill/>
        </p:spPr>
      </p:pic>
      <p:pic>
        <p:nvPicPr>
          <p:cNvPr id="3074" name="Picture 2" descr="C:\Users\Админ\Desktop\БАТЬКИ ІНФО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55220"/>
            <a:ext cx="2071702" cy="1440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929618" cy="1488798"/>
          </a:xfrm>
        </p:spPr>
        <p:txBody>
          <a:bodyPr/>
          <a:lstStyle/>
          <a:p>
            <a:pPr algn="l"/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400" b="1" i="0" dirty="0" err="1" smtClean="0">
                <a:solidFill>
                  <a:schemeClr val="tx1"/>
                </a:solidFill>
              </a:rPr>
              <a:t>Здоров’язагрожуючі</a:t>
            </a:r>
            <a:r>
              <a:rPr lang="uk-UA" sz="2400" b="1" i="0" dirty="0" smtClean="0">
                <a:solidFill>
                  <a:schemeClr val="tx1"/>
                </a:solidFill>
              </a:rPr>
              <a:t> </a:t>
            </a:r>
            <a:r>
              <a:rPr lang="uk-UA" sz="2400" b="1" i="0" dirty="0" err="1" smtClean="0">
                <a:solidFill>
                  <a:schemeClr val="tx1"/>
                </a:solidFill>
              </a:rPr>
              <a:t>челенджі</a:t>
            </a:r>
            <a:r>
              <a:rPr lang="uk-UA" sz="2400" b="1" i="0" dirty="0" smtClean="0">
                <a:solidFill>
                  <a:schemeClr val="tx1"/>
                </a:solidFill>
              </a:rPr>
              <a:t> </a:t>
            </a:r>
            <a:br>
              <a:rPr lang="uk-UA" sz="2400" b="1" i="0" dirty="0" smtClean="0">
                <a:solidFill>
                  <a:schemeClr val="tx1"/>
                </a:solidFill>
              </a:rPr>
            </a:br>
            <a:r>
              <a:rPr lang="uk-UA" sz="2000" i="0" dirty="0" smtClean="0"/>
              <a:t>«проломити-череп» (skull-</a:t>
            </a:r>
            <a:r>
              <a:rPr lang="uk-UA" sz="2000" i="0" dirty="0" err="1" smtClean="0"/>
              <a:t>breaker</a:t>
            </a:r>
            <a:r>
              <a:rPr lang="uk-UA" sz="2000" i="0" dirty="0" smtClean="0"/>
              <a:t> </a:t>
            </a:r>
            <a:r>
              <a:rPr lang="uk-UA" sz="2000" i="0" dirty="0" err="1" smtClean="0"/>
              <a:t>challenge</a:t>
            </a:r>
            <a:r>
              <a:rPr lang="uk-UA" sz="2000" i="0" dirty="0" smtClean="0"/>
              <a:t>), масове отруєння капсулами для прання (</a:t>
            </a:r>
            <a:r>
              <a:rPr lang="uk-UA" sz="2000" i="0" dirty="0" err="1" smtClean="0"/>
              <a:t>tide</a:t>
            </a:r>
            <a:r>
              <a:rPr lang="uk-UA" sz="2000" i="0" dirty="0" smtClean="0"/>
              <a:t> </a:t>
            </a:r>
            <a:r>
              <a:rPr lang="uk-UA" sz="2000" i="0" dirty="0" err="1" smtClean="0"/>
              <a:t>pods</a:t>
            </a:r>
            <a:r>
              <a:rPr lang="uk-UA" sz="2000" i="0" dirty="0" smtClean="0"/>
              <a:t> </a:t>
            </a:r>
            <a:r>
              <a:rPr lang="uk-UA" sz="2000" i="0" dirty="0" err="1" smtClean="0"/>
              <a:t>challenge</a:t>
            </a:r>
            <a:r>
              <a:rPr lang="uk-UA" sz="2000" i="0" dirty="0" smtClean="0"/>
              <a:t>), </a:t>
            </a:r>
            <a:r>
              <a:rPr lang="uk-UA" sz="2000" i="0" dirty="0" err="1" smtClean="0"/>
              <a:t>“челендж</a:t>
            </a:r>
            <a:r>
              <a:rPr lang="uk-UA" sz="2000" i="0" dirty="0" smtClean="0"/>
              <a:t> із перцем», «Кукурудза-дриль» «</a:t>
            </a:r>
            <a:r>
              <a:rPr lang="uk-UA" sz="2000" i="0" dirty="0" err="1" smtClean="0"/>
              <a:t>челендж</a:t>
            </a:r>
            <a:r>
              <a:rPr lang="uk-UA" sz="2000" i="0" dirty="0" smtClean="0"/>
              <a:t> із корицею», «Сіль і лід», </a:t>
            </a:r>
            <a:r>
              <a:rPr lang="uk-UA" sz="2000" i="0" dirty="0" err="1" smtClean="0"/>
              <a:t>“Дезодорант-челендж</a:t>
            </a:r>
            <a:r>
              <a:rPr lang="uk-UA" sz="2000" i="0" dirty="0" smtClean="0"/>
              <a:t>», «Райдужне молоко» та інші </a:t>
            </a:r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ru-RU" sz="2800" b="1" i="0" dirty="0" smtClean="0"/>
              <a:t/>
            </a:r>
            <a:br>
              <a:rPr lang="ru-RU" sz="2800" b="1" i="0" dirty="0" smtClean="0"/>
            </a:br>
            <a:r>
              <a:rPr lang="ru-RU" sz="2800" b="1" i="0" dirty="0" smtClean="0"/>
              <a:t/>
            </a:r>
            <a:br>
              <a:rPr lang="ru-RU" sz="2800" b="1" i="0" dirty="0" smtClean="0"/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Админ\Desktop\БАТЬКИ ІНФО\17367024_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43182"/>
            <a:ext cx="3095752" cy="2027935"/>
          </a:xfrm>
          <a:prstGeom prst="rect">
            <a:avLst/>
          </a:prstGeom>
          <a:noFill/>
        </p:spPr>
      </p:pic>
      <p:pic>
        <p:nvPicPr>
          <p:cNvPr id="4099" name="Picture 3" descr="C:\Users\Админ\Desktop\БАТЬКИ ІНФО\ArticleImage_22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3116"/>
            <a:ext cx="3810000" cy="2532875"/>
          </a:xfrm>
          <a:prstGeom prst="rect">
            <a:avLst/>
          </a:prstGeom>
          <a:noFill/>
        </p:spPr>
      </p:pic>
      <p:pic>
        <p:nvPicPr>
          <p:cNvPr id="4100" name="Picture 4" descr="C:\Users\Админ\Desktop\БАТЬКИ ІНФО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797152"/>
            <a:ext cx="3422914" cy="2060848"/>
          </a:xfrm>
          <a:prstGeom prst="rect">
            <a:avLst/>
          </a:prstGeom>
          <a:noFill/>
        </p:spPr>
      </p:pic>
      <p:pic>
        <p:nvPicPr>
          <p:cNvPr id="5123" name="Picture 3" descr="Ð£Ð²Ð°Ð³Ð°! Ð£ Ð´ÑÑÐµÐ¹ Ð½Ð°Ð±Ð¸ÑÐ°Ñ Ð¿Ð¾Ð¿ÑÐ»ÑÑÐ½ÑÑÑÑ Ð½Ð¾Ð²Ð° Ð½ÐµÐ±ÐµÐ·Ð¿ÐµÑÐ½Ð° Ð³ÑÐ°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442116"/>
            <a:ext cx="3672408" cy="241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4632" cy="5040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0" dirty="0" smtClean="0"/>
              <a:t>«Шопліфтинг»</a:t>
            </a:r>
            <a:br>
              <a:rPr lang="ru-RU" sz="2400" b="1" i="0" dirty="0" smtClean="0"/>
            </a:br>
            <a:endParaRPr lang="ru-RU" sz="2400" b="1" i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 algn="just">
              <a:buNone/>
            </a:pPr>
            <a:r>
              <a:rPr lang="uk-UA" sz="1600" i="0" dirty="0" smtClean="0"/>
              <a:t>      Звичайнісінькі крадіжки. Завдання – щось винести із супермаркету повз касу і не бути впійманим. Щоправда, мета – не збагачення чи отримання конкретної речі, а підліткове: перемога в змаганні, доказ, що «не слабак», авторитет однолітків. Причому вдаються до цього, за відгуками в соцмережах, не асоціали, а нормальні учні з нормальних, а інколи навіть престижних шкіл. Адже саме для них це – екзотика. Заморожені продукти - «на тілі», шоколадні батончики, шкарпетки та інший дріб’язок  - у кишенях, спиртне переливають у пляшки з-під кока-коли тощо. Інколи дітям здається, що мета розважитися або зробити на спір захищає їх від суду. Тож розповідь про те, що за крадіжку кримінальна відповідальність настає з 14 років і один з її варіантів – позбавлення волі строком до 3 років, може стати для них відкриттям. </a:t>
            </a:r>
            <a:endParaRPr lang="ru-RU" sz="1600" dirty="0"/>
          </a:p>
        </p:txBody>
      </p:sp>
      <p:pic>
        <p:nvPicPr>
          <p:cNvPr id="34819" name="Picture 3" descr="C:\Users\Админ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66" y="3861048"/>
            <a:ext cx="3499768" cy="1800200"/>
          </a:xfrm>
          <a:prstGeom prst="rect">
            <a:avLst/>
          </a:prstGeom>
          <a:noFill/>
        </p:spPr>
      </p:pic>
      <p:pic>
        <p:nvPicPr>
          <p:cNvPr id="34820" name="Picture 4" descr="C:\Users\Админ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3963970"/>
            <a:ext cx="3115018" cy="2009689"/>
          </a:xfrm>
          <a:prstGeom prst="rect">
            <a:avLst/>
          </a:prstGeom>
          <a:noFill/>
        </p:spPr>
      </p:pic>
      <p:pic>
        <p:nvPicPr>
          <p:cNvPr id="34821" name="Picture 5" descr="C:\Users\Админ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904" y="4509120"/>
            <a:ext cx="2946319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648072"/>
          </a:xfrm>
        </p:spPr>
        <p:txBody>
          <a:bodyPr/>
          <a:lstStyle/>
          <a:p>
            <a:r>
              <a:rPr lang="ru-RU" sz="2000" b="1" i="0" dirty="0" smtClean="0"/>
              <a:t>ПВК Редан (об</a:t>
            </a:r>
            <a:r>
              <a:rPr lang="en-US" sz="2000" b="1" i="0" dirty="0" smtClean="0"/>
              <a:t>’</a:t>
            </a:r>
            <a:r>
              <a:rPr lang="ru-RU" sz="2000" b="1" i="0" dirty="0" err="1" smtClean="0"/>
              <a:t>єднання</a:t>
            </a:r>
            <a:r>
              <a:rPr lang="ru-RU" sz="2000" b="1" i="0" dirty="0" smtClean="0"/>
              <a:t> </a:t>
            </a:r>
            <a:r>
              <a:rPr lang="ru-RU" sz="2000" b="1" i="0" dirty="0" err="1" smtClean="0"/>
              <a:t>підлітків</a:t>
            </a:r>
            <a:r>
              <a:rPr lang="ru-RU" sz="2000" b="1" i="0" dirty="0" smtClean="0"/>
              <a:t>)</a:t>
            </a:r>
            <a:endParaRPr lang="ru-RU" sz="2000" b="1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dirty="0" smtClean="0"/>
              <a:t>           </a:t>
            </a:r>
            <a:r>
              <a:rPr lang="uk-UA" sz="1600" dirty="0" smtClean="0"/>
              <a:t>Учасників руху «ПВК Редан» вирізнити зі звичайного натовпу доволі просто — вони</a:t>
            </a:r>
            <a:r>
              <a:rPr lang="en-US" sz="1600" dirty="0" smtClean="0"/>
              <a:t> </a:t>
            </a:r>
            <a:r>
              <a:rPr lang="uk-UA" sz="1600" dirty="0" smtClean="0"/>
              <a:t>одягаються переважно у чорні речі, можуть носити картаті штани з зображенням павука на одязі та цифри «4». Стандартно молодь отримує певні завдання, що можуть з часом змінюватися. До прикладу, одного дня в такій групі може прийти заклик вийти на вулиці зі зброєю й чинити спротив правоохоронцям або напасти на адміністративні будівлі. На жаль, представники псевдосубкультури втрачають об'єктивний та відсторонений погляд на навколишній світ й можуть не задумуючись виконати таке завдання.</a:t>
            </a:r>
          </a:p>
        </p:txBody>
      </p:sp>
      <p:sp>
        <p:nvSpPr>
          <p:cNvPr id="36868" name="AutoShape 4" descr="ÐÐÐ &quot;Ð ÐµÐ´Ð°Ð½&quot;: ÑÐ¾ ÑÑÐµÐ±Ð° Ð·Ð½Ð°ÑÐ¸ Ð±Ð°ÑÑÐºÐ°Ð¼ ÑÐ° ÑÐºÐ° ÑÐ¸ÑÑÐ°ÑÑÑ Ð½Ð° ÐÑÑÐ¾Ð²Ð¾Ð³ÑÐ°Ð´ÑÐ¸Ð½Ñ â  ÐÐ½ÑÐ¾ÑÐ¼Ð°ÑÑÐ¹Ð½Ð¸Ð¹ Ð¿Ð¾ÑÑÐ°Ð» ÐÑÑÐ¾Ð²Ð¾Ð³ÑÐ°Ð´ÑÐ¸Ð½Ð¸ - ÐÑÐµÑÐºÐ° - ÐÐ¾Ð²Ð¸Ð½Ð¸ ÐÑÐ¾Ð¿Ð¸Ð²Ð½Ð¸ÑÑ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ÐÐÐ &quot;Ð ÐµÐ´Ð°Ð½&quot;: ÑÐ¾ ÑÑÐµÐ±Ð° Ð·Ð½Ð°ÑÐ¸ Ð±Ð°ÑÑÐºÐ°Ð¼ ÑÐ° ÑÐºÐ° ÑÐ¸ÑÑÐ°ÑÑÑ Ð½Ð° ÐÑÑÐ¾Ð²Ð¾Ð³ÑÐ°Ð´ÑÐ¸Ð½Ñ â  ÐÐ½ÑÐ¾ÑÐ¼Ð°ÑÑÐ¹Ð½Ð¸Ð¹ Ð¿Ð¾ÑÑÐ°Ð» ÐÑÑÐ¾Ð²Ð¾Ð³ÑÐ°Ð´ÑÐ¸Ð½Ð¸ - ÐÑÐµÑÐºÐ° - ÐÐ¾Ð²Ð¸Ð½Ð¸ ÐÑÐ¾Ð¿Ð¸Ð²Ð½Ð¸ÑÑ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ÐÐÐ &quot;Ð ÐµÐ´Ð°Ð½&quot;: ÑÐ¾ ÑÑÐµÐ±Ð° Ð·Ð½Ð°ÑÐ¸ Ð±Ð°ÑÑÐºÐ°Ð¼ ÑÐ° ÑÐºÐ° ÑÐ¸ÑÑÐ°ÑÑÑ Ð½Ð° ÐÑÑÐ¾Ð²Ð¾Ð³ÑÐ°Ð´ÑÐ¸Ð½Ñ â  ÐÐ½ÑÐ¾ÑÐ¼Ð°ÑÑÐ¹Ð½Ð¸Ð¹ Ð¿Ð¾ÑÑÐ°Ð» ÐÑÑÐ¾Ð²Ð¾Ð³ÑÐ°Ð´ÑÐ¸Ð½Ð¸ - ÐÑÐµÑÐºÐ° - ÐÐ¾Ð²Ð¸Ð½Ð¸ ÐÑÐ¾Ð¿Ð¸Ð²Ð½Ð¸ÑÑ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Ð Ð¾ÑÐºÐ¾Ð¼Ð½Ð°Ð´Ð·Ð¾Ñ Ð¿ÑÐ¾Ð²ÐµÑÐ¸Ñ Ð¿ÑÐ±Ð»Ð¸ÐºÐ°ÑÐ¸Ð¸ Ð¾ Â«Ð§ÐÐ Ð ÐµÐ´Ð°Ð½Â» Ð² Ð¸Ð½ÑÐµÑÐ½ÐµÑÐµ - ÐÐµÐ´Ð¾Ð¼Ð¾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6" name="Picture 12" descr="Ð¡ÑÐ°Ð»Ð¾ Ð²ÑÐ´Ð¾Ð¼Ð¾, ÑÑÐ¾ ÐºÐµÑÑÐ²Ð°Ð² Ð¿ÑÐ´Ð»ÑÑÐºÐ°Ð¼Ð¸ ÑÐµÑÐµÐ· ÑÐµÐ»ÐµÐ³ÑÐ°Ð¼-ÐºÐ°Ð½Ð°Ð» ÐÐÐ Â«Ð ÐµÐ´Ð°Ð½Â» -  ÐÐ»Ð°Ð²Ðº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348357" cy="3168352"/>
          </a:xfrm>
          <a:prstGeom prst="rect">
            <a:avLst/>
          </a:prstGeom>
          <a:noFill/>
        </p:spPr>
      </p:pic>
      <p:pic>
        <p:nvPicPr>
          <p:cNvPr id="36878" name="Picture 14" descr="Ð¦ÐµÐ¹ ÑÑÑ ÑÑÐ»ÑÐºÐ¸ ÑÐºÐ¾Ð´Ð¸ÑÑ: ÑÐ¾ Ð»ÑÑÑÐºÑ Ð°Ð½ÑÐ¼ÐµÑÐ½Ð¸ÐºÐ¸ Ð´ÑÐ¼Ð°ÑÑÑ Ð¿ÑÐ¾ Â«Ð ÐµÐ´Ð°Ð½Â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93" y="3140968"/>
            <a:ext cx="3573467" cy="350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</a:rPr>
              <a:t>Ознаками, що діти грають, </a:t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можуть бути….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28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dirty="0" smtClean="0"/>
              <a:t>Незрозуміла лексика дітей (дім китів, молочний шлях, клей, спайс, сіль, ФФ33, цифри на сторінках від 50 і нижче);</a:t>
            </a:r>
          </a:p>
          <a:p>
            <a:pPr>
              <a:lnSpc>
                <a:spcPct val="90000"/>
              </a:lnSpc>
            </a:pPr>
            <a:r>
              <a:rPr lang="uk-UA" sz="2000" dirty="0" smtClean="0"/>
              <a:t>Малюнки або графіті (малюнки метеликів, єдинорогів,  павуків, незрозумілих написів);</a:t>
            </a:r>
          </a:p>
          <a:p>
            <a:pPr>
              <a:lnSpc>
                <a:spcPct val="90000"/>
              </a:lnSpc>
            </a:pPr>
            <a:r>
              <a:rPr lang="uk-UA" sz="2000" dirty="0" smtClean="0"/>
              <a:t>Подразнення на шкірі; синці, порізи, подряпини;</a:t>
            </a:r>
          </a:p>
          <a:p>
            <a:pPr>
              <a:lnSpc>
                <a:spcPct val="90000"/>
              </a:lnSpc>
            </a:pPr>
            <a:r>
              <a:rPr lang="uk-UA" sz="2000" dirty="0" smtClean="0"/>
              <a:t>Зникнення зі школи або дому без поважних причин;</a:t>
            </a:r>
          </a:p>
          <a:p>
            <a:pPr>
              <a:lnSpc>
                <a:spcPct val="90000"/>
              </a:lnSpc>
            </a:pPr>
            <a:r>
              <a:rPr lang="uk-UA" sz="2000" dirty="0" smtClean="0"/>
              <a:t>Довгі перебування в мережах; приховані переписки; поява нових незрозумілих предметів у дитини або кишенькових грошей.</a:t>
            </a:r>
          </a:p>
          <a:p>
            <a:pPr>
              <a:lnSpc>
                <a:spcPct val="90000"/>
              </a:lnSpc>
            </a:pPr>
            <a:r>
              <a:rPr lang="uk-UA" sz="2000" dirty="0" smtClean="0"/>
              <a:t>Відсутність сну (пробудження вночі); агресія; замкнутість; втрата інтересу до різноманітних подій; відмова від їжі.</a:t>
            </a:r>
          </a:p>
          <a:p>
            <a:pPr>
              <a:lnSpc>
                <a:spcPct val="90000"/>
              </a:lnSpc>
            </a:pPr>
            <a:r>
              <a:rPr lang="uk-UA" sz="2000" dirty="0" smtClean="0"/>
              <a:t>Часті головні або інші болі; перепади настрою; підвищена тривожність; дезорієнтація в просторі;</a:t>
            </a:r>
          </a:p>
          <a:p>
            <a:pPr>
              <a:lnSpc>
                <a:spcPct val="90000"/>
              </a:lnSpc>
            </a:pPr>
            <a:r>
              <a:rPr lang="uk-UA" sz="2000" dirty="0" smtClean="0"/>
              <a:t>Поява нових речей  в домі або навпаки  зникнення старих.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7772400" cy="78581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ЧОМУ?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0174"/>
            <a:ext cx="8101042" cy="4595826"/>
          </a:xfrm>
        </p:spPr>
        <p:txBody>
          <a:bodyPr/>
          <a:lstStyle/>
          <a:p>
            <a:pPr marL="636588" indent="-571500">
              <a:lnSpc>
                <a:spcPct val="80000"/>
              </a:lnSpc>
            </a:pPr>
            <a:endParaRPr lang="uk-UA" sz="2000" i="0" dirty="0" smtClean="0"/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Пошук нових вражень, пізнання світу на основі хибних уявлень;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Незадоволені потреби у необхідному для певного віку обсязі;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Порушена нормальна психічна діяльність;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Невизнання або ізольованність в колективі;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Недостатність уваги та любові з боку батьків;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Втрачена послідовність і наступність у виховному процесі;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Відсутні можливості для самоствердження;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Надто високі очікування і мала порція свободи або навпаки безконтрольність;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Протест проти правил, дань моді, копіювання авторитетів;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Додатковий заробіток, примус, маніпулювання, булінг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Відсутність яскравих моментів у реальному житті;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Психологічні травми, отримані в дитячому віці, насильство;</a:t>
            </a:r>
          </a:p>
          <a:p>
            <a:pPr marL="636588" indent="-571500">
              <a:lnSpc>
                <a:spcPct val="80000"/>
              </a:lnSpc>
            </a:pPr>
            <a:r>
              <a:rPr lang="uk-UA" sz="2000" i="0" dirty="0" smtClean="0"/>
              <a:t>Приховані комплекси, гормональні зміни та інше.</a:t>
            </a:r>
          </a:p>
          <a:p>
            <a:pPr marL="636588" indent="-571500">
              <a:lnSpc>
                <a:spcPct val="80000"/>
              </a:lnSpc>
            </a:pPr>
            <a:endParaRPr lang="ru-RU" sz="2400" i="0" dirty="0" smtClean="0"/>
          </a:p>
          <a:p>
            <a:endParaRPr lang="ru-RU" dirty="0"/>
          </a:p>
        </p:txBody>
      </p:sp>
      <p:pic>
        <p:nvPicPr>
          <p:cNvPr id="4098" name="Picture 2" descr="C:\Users\Админ\Desktop\znak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242892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857256"/>
          </a:xfrm>
        </p:spPr>
        <p:txBody>
          <a:bodyPr/>
          <a:lstStyle/>
          <a:p>
            <a:r>
              <a:rPr lang="uk-UA" dirty="0" smtClean="0"/>
              <a:t>Кроки дорослих…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5382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Пильність та небайдужість до дітей, визнання своєї розгубленості та відсутності знань;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Залучення  до різноманітних суспільно-корисних та цікавих заходів разом з членами родини;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Врахування вікових обмежень в користуванні Інтернет -ресурсами;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Увага на коло спілкування підлітків; 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Спостереження за зовнішніми проявами (одяг, тілесні ушкодження, мова) та внутрішніми (зміна настрою, замкнутість, агресивність).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Не тільки слухаємо, а й чуємо; контакт з школою;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Читаємо самі і доводимо інформацію про ризики дітям;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Забезпечення відчуття гострих почуттів через екстремальні види спорту але під наглядом інструктора;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Роз'яснення щодо маніпуляцій дорослими дітей;</a:t>
            </a:r>
          </a:p>
          <a:p>
            <a:pPr>
              <a:lnSpc>
                <a:spcPct val="90000"/>
              </a:lnSpc>
            </a:pPr>
            <a:r>
              <a:rPr lang="uk-UA" sz="2000" b="1" dirty="0" smtClean="0">
                <a:latin typeface="Times New Roman" pitchFamily="18" charset="0"/>
              </a:rPr>
              <a:t>Підтримка, довіра, терпіння…прояв істинної любові та турботи</a:t>
            </a:r>
            <a:endParaRPr lang="uk-UA" sz="2000" b="1" dirty="0" smtClean="0"/>
          </a:p>
          <a:p>
            <a:endParaRPr lang="ru-RU" sz="2000" dirty="0"/>
          </a:p>
        </p:txBody>
      </p:sp>
      <p:pic>
        <p:nvPicPr>
          <p:cNvPr id="1026" name="Picture 2" descr="C:\Users\Админ\Desktop\БАТЬКИ ІНФО\воскл зна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47" y="229848"/>
            <a:ext cx="1247752" cy="183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¯ÐºÐ° Ð´Ð¾Ð¿Ð¾Ð¼Ð¾Ð³Ð° Ð´ÑÐ¹ÑÐ½Ð¾ Ð¿Ð¾ÑÑÑÐ±Ð½Ð° Ð´ÑÑÑÐ¼ Ð² ÑÐ½ÑÐµÑÐ½Ð°ÑÐ°Ñ Ñ ÑÐ¾ ÑÐ¼ Ð½Ðµ ÑÑÐµÐ±Ð° |  Ð£ÐºÑÐ°ÑÐ½ÑÑÐºÐ° Ð¿ÑÐ°Ð²Ð´Ð° _ÐÐ¸ÑÑ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6849232" cy="352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7704" y="836712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Ваша дитина – тільки дитина.</a:t>
            </a:r>
          </a:p>
          <a:p>
            <a:pPr algn="ctr"/>
            <a:r>
              <a:rPr lang="uk-UA" dirty="0" smtClean="0"/>
              <a:t>І її поведінка може бути непередбачуваною. </a:t>
            </a:r>
            <a:endParaRPr lang="uk-UA" i="1" dirty="0" smtClean="0"/>
          </a:p>
          <a:p>
            <a:pPr algn="r"/>
            <a:r>
              <a:rPr lang="uk-UA" i="1" dirty="0" smtClean="0"/>
              <a:t> </a:t>
            </a:r>
            <a:r>
              <a:rPr lang="uk-UA" i="1" dirty="0" err="1" smtClean="0"/>
              <a:t>Ембер</a:t>
            </a:r>
            <a:r>
              <a:rPr lang="uk-UA" i="1" dirty="0" smtClean="0"/>
              <a:t> і </a:t>
            </a:r>
            <a:r>
              <a:rPr lang="uk-UA" i="1" dirty="0" err="1" smtClean="0"/>
              <a:t>Енді</a:t>
            </a:r>
            <a:r>
              <a:rPr lang="uk-UA" i="1" dirty="0" smtClean="0"/>
              <a:t> </a:t>
            </a:r>
            <a:r>
              <a:rPr lang="uk-UA" i="1" dirty="0" err="1" smtClean="0"/>
              <a:t>Анковскі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571504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Сучасні форми небезпечних забавок серед дітей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500306"/>
            <a:ext cx="2457440" cy="1285884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b="1" i="0" dirty="0" smtClean="0">
                <a:solidFill>
                  <a:srgbClr val="FF0000"/>
                </a:solidFill>
              </a:rPr>
              <a:t>Неформальні молодіжні субкультури</a:t>
            </a:r>
            <a:endParaRPr lang="ru-RU" b="1" i="0" dirty="0">
              <a:solidFill>
                <a:srgbClr val="FF0000"/>
              </a:solidFill>
            </a:endParaRPr>
          </a:p>
        </p:txBody>
      </p:sp>
      <p:pic>
        <p:nvPicPr>
          <p:cNvPr id="5" name="Picture 6" descr="хаке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37436" y="1428737"/>
            <a:ext cx="2420823" cy="2428892"/>
          </a:xfrm>
          <a:noFill/>
        </p:spPr>
      </p:pic>
      <p:pic>
        <p:nvPicPr>
          <p:cNvPr id="6" name="Picture 11" descr="https://storage1.censor.net.ua/images/c/1/e/c/c1ec58773861951da344e40e3f575226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429132"/>
            <a:ext cx="36639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артинки по запросу фото скинхед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3429024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http://alt-sector.net/uploads/posts/2011-08/1314360401_2486_msg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500174"/>
            <a:ext cx="25431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http://2.bp.blogspot.com/-mtzvLLh8VMw/VGnOa-gWkwI/AAAAAAAAAGw/P7oGseeN5Dk/s1600/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71942"/>
            <a:ext cx="2574603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Админ\Desktop\depositphotos_138539652-stock-illustration-arrow-down-rounded-square-butt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124744"/>
            <a:ext cx="1630123" cy="1304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642942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1ywkfnoypic_060_clean_7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16" y="4286256"/>
            <a:ext cx="1991230" cy="2368291"/>
          </a:xfrm>
          <a:noFill/>
        </p:spPr>
      </p:pic>
      <p:pic>
        <p:nvPicPr>
          <p:cNvPr id="6" name="Picture 8" descr="23781b5a936cfdd04d3a887de45ca08cc6acf0f3f6c64bff5b311207fed5dd8e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76942" y="642918"/>
            <a:ext cx="2881338" cy="3320523"/>
          </a:xfrm>
          <a:noFill/>
        </p:spPr>
      </p:pic>
      <p:pic>
        <p:nvPicPr>
          <p:cNvPr id="7" name="Picture 6" descr="eiffelturm-self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60007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20150608083101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642918"/>
            <a:ext cx="3143272" cy="32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Админ\Desktop\depositphotos_138539652-stock-illustration-arrow-down-rounded-square-but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0"/>
            <a:ext cx="1785918" cy="14287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95936" y="1571612"/>
            <a:ext cx="2016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Реальні і </a:t>
            </a:r>
            <a:r>
              <a:rPr lang="uk-UA" sz="2800" b="1" dirty="0" err="1" smtClean="0">
                <a:solidFill>
                  <a:srgbClr val="FF0000"/>
                </a:solidFill>
              </a:rPr>
              <a:t>“нереальні”</a:t>
            </a:r>
            <a:r>
              <a:rPr lang="uk-UA" sz="2800" b="1" dirty="0" smtClean="0">
                <a:solidFill>
                  <a:srgbClr val="FF0000"/>
                </a:solidFill>
              </a:rPr>
              <a:t> селфі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3071834" cy="150019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Небезпека залучення до деструктивних угруповань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1\Pictures\секти\28740-44483-02-sivertime-chernigov-obshchestv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29190" y="785794"/>
            <a:ext cx="3810000" cy="2541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C:\Users\Админ\Desktop\dreamstime_l_129888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3786214" cy="3214140"/>
          </a:xfrm>
          <a:prstGeom prst="rect">
            <a:avLst/>
          </a:prstGeom>
          <a:noFill/>
        </p:spPr>
      </p:pic>
      <p:pic>
        <p:nvPicPr>
          <p:cNvPr id="1027" name="Picture 3" descr="C:\Users\Админ\Desktop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3810000" cy="2143125"/>
          </a:xfrm>
          <a:prstGeom prst="rect">
            <a:avLst/>
          </a:prstGeom>
          <a:noFill/>
        </p:spPr>
      </p:pic>
      <p:pic>
        <p:nvPicPr>
          <p:cNvPr id="6" name="Picture 2" descr="C:\Users\Админ\Desktop\depositphotos_138539652-stock-illustration-arrow-down-rounded-square-but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86" y="0"/>
            <a:ext cx="1607332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000132"/>
          </a:xfrm>
        </p:spPr>
        <p:txBody>
          <a:bodyPr/>
          <a:lstStyle/>
          <a:p>
            <a:r>
              <a:rPr lang="uk-UA" sz="2800" b="1" i="0" dirty="0" smtClean="0">
                <a:solidFill>
                  <a:srgbClr val="FF0000"/>
                </a:solidFill>
              </a:rPr>
              <a:t>Анорексія</a:t>
            </a:r>
            <a:endParaRPr lang="ru-RU" sz="2800" b="1" i="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4348" y="2214554"/>
            <a:ext cx="3810000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72325" y="2071678"/>
            <a:ext cx="1971675" cy="4114800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000628" y="1428736"/>
            <a:ext cx="1819543" cy="2714644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714876" y="4357694"/>
            <a:ext cx="2214578" cy="2286016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Админ\Desktop\depositphotos_138539652-stock-illustration-arrow-down-rounded-square-but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28608"/>
            <a:ext cx="1928826" cy="154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609600"/>
            <a:ext cx="4171952" cy="74769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Неконтрольоване перебування в Інтернеті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4219585" cy="31646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146" y="1571612"/>
            <a:ext cx="3452134" cy="31432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429108"/>
            <a:ext cx="3057511" cy="24288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635896" y="4293096"/>
            <a:ext cx="2650616" cy="2564904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  <p:txBody>
          <a:bodyPr lIns="90000" tIns="9262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b="1" dirty="0" smtClean="0">
                <a:solidFill>
                  <a:srgbClr val="FF0000"/>
                </a:solidFill>
                <a:cs typeface="Arial" charset="0"/>
              </a:rPr>
              <a:t>76</a:t>
            </a:r>
            <a:r>
              <a:rPr lang="de-DE" b="1" dirty="0">
                <a:solidFill>
                  <a:srgbClr val="FF0000"/>
                </a:solidFill>
                <a:cs typeface="Arial" charset="0"/>
              </a:rPr>
              <a:t>% </a:t>
            </a:r>
            <a:r>
              <a:rPr lang="de-DE" b="1" dirty="0">
                <a:solidFill>
                  <a:srgbClr val="33339A"/>
                </a:solidFill>
                <a:latin typeface="Arial,Bold" charset="0"/>
              </a:rPr>
              <a:t>батьків </a:t>
            </a:r>
            <a:r>
              <a:rPr lang="de-DE" b="1" dirty="0" err="1">
                <a:solidFill>
                  <a:srgbClr val="33339A"/>
                </a:solidFill>
                <a:latin typeface="Arial,Bold" charset="0"/>
              </a:rPr>
              <a:t>не</a:t>
            </a:r>
            <a:r>
              <a:rPr lang="de-DE" b="1" dirty="0">
                <a:solidFill>
                  <a:srgbClr val="33339A"/>
                </a:solidFill>
                <a:latin typeface="Arial,Bold" charset="0"/>
              </a:rPr>
              <a:t> </a:t>
            </a:r>
            <a:r>
              <a:rPr lang="de-DE" b="1" dirty="0" err="1">
                <a:solidFill>
                  <a:srgbClr val="33339A"/>
                </a:solidFill>
                <a:latin typeface="Arial,Bold" charset="0"/>
              </a:rPr>
              <a:t>знають</a:t>
            </a:r>
            <a:r>
              <a:rPr lang="de-DE" b="1" dirty="0">
                <a:solidFill>
                  <a:srgbClr val="33339A"/>
                </a:solidFill>
                <a:latin typeface="Arial,Bold" charset="0"/>
              </a:rPr>
              <a:t>, які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b="1" dirty="0">
                <a:solidFill>
                  <a:srgbClr val="33339A"/>
                </a:solidFill>
                <a:latin typeface="Arial,Bold" charset="0"/>
              </a:rPr>
              <a:t>	</a:t>
            </a:r>
            <a:r>
              <a:rPr lang="de-DE" b="1" dirty="0" err="1">
                <a:solidFill>
                  <a:srgbClr val="33339A"/>
                </a:solidFill>
                <a:latin typeface="Arial,Bold" charset="0"/>
              </a:rPr>
              <a:t>сайти</a:t>
            </a:r>
            <a:r>
              <a:rPr lang="de-DE" b="1" dirty="0">
                <a:solidFill>
                  <a:srgbClr val="33339A"/>
                </a:solidFill>
                <a:latin typeface="Arial,Bold" charset="0"/>
              </a:rPr>
              <a:t> </a:t>
            </a:r>
            <a:r>
              <a:rPr lang="de-DE" b="1" dirty="0" err="1">
                <a:solidFill>
                  <a:srgbClr val="33339A"/>
                </a:solidFill>
                <a:latin typeface="Arial,Bold" charset="0"/>
              </a:rPr>
              <a:t>відвідують</a:t>
            </a:r>
            <a:r>
              <a:rPr lang="de-DE" b="1" dirty="0">
                <a:solidFill>
                  <a:srgbClr val="33339A"/>
                </a:solidFill>
                <a:latin typeface="Arial,Bold" charset="0"/>
              </a:rPr>
              <a:t> їх діти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b="1" dirty="0">
                <a:solidFill>
                  <a:srgbClr val="33339A"/>
                </a:solidFill>
                <a:latin typeface="Arial,Bold" charset="0"/>
              </a:rPr>
              <a:t>	А Ви?</a:t>
            </a:r>
          </a:p>
        </p:txBody>
      </p:sp>
      <p:pic>
        <p:nvPicPr>
          <p:cNvPr id="8" name="Picture 2" descr="C:\Users\Админ\Desktop\depositphotos_138539652-stock-illustration-arrow-down-rounded-square-but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285728"/>
            <a:ext cx="1928826" cy="154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609600"/>
            <a:ext cx="5743588" cy="604822"/>
          </a:xfrm>
        </p:spPr>
        <p:txBody>
          <a:bodyPr/>
          <a:lstStyle/>
          <a:p>
            <a:r>
              <a:rPr lang="uk-UA" sz="2800" b="1" i="0" dirty="0" smtClean="0">
                <a:solidFill>
                  <a:srgbClr val="FF0000"/>
                </a:solidFill>
              </a:rPr>
              <a:t>Небезпечні ігри  </a:t>
            </a:r>
            <a:endParaRPr lang="ru-RU" sz="2800" b="1" i="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1643050"/>
            <a:ext cx="3810000" cy="2000264"/>
          </a:xfrm>
        </p:spPr>
        <p:txBody>
          <a:bodyPr/>
          <a:lstStyle/>
          <a:p>
            <a:r>
              <a:rPr lang="uk-UA" sz="2000" b="1" i="0" dirty="0" smtClean="0">
                <a:latin typeface="Century Gothic" pitchFamily="34" charset="0"/>
              </a:rPr>
              <a:t>Фея вогню</a:t>
            </a:r>
            <a:r>
              <a:rPr lang="uk-UA" sz="2000" b="1" i="0" dirty="0" smtClean="0"/>
              <a:t> з </a:t>
            </a:r>
            <a:r>
              <a:rPr lang="uk-UA" sz="2000" b="1" i="0" dirty="0" err="1" smtClean="0"/>
              <a:t>вінкс</a:t>
            </a:r>
            <a:r>
              <a:rPr lang="uk-UA" sz="2000" b="1" i="0" dirty="0" smtClean="0"/>
              <a:t> </a:t>
            </a:r>
            <a:r>
              <a:rPr lang="uk-UA" sz="2000" i="0" dirty="0" smtClean="0"/>
              <a:t>(гра для дошкільників та молодших школярів)</a:t>
            </a:r>
          </a:p>
          <a:p>
            <a:r>
              <a:rPr lang="uk-UA" sz="2000" b="1" i="0" dirty="0" smtClean="0"/>
              <a:t>МОМО </a:t>
            </a:r>
            <a:r>
              <a:rPr lang="uk-UA" sz="2000" i="0" dirty="0" smtClean="0"/>
              <a:t>(гра для дошкільників та молодших школярів)</a:t>
            </a:r>
          </a:p>
          <a:p>
            <a:endParaRPr lang="ru-RU" sz="2000" i="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3810000" cy="2000264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uk-UA" sz="2000" b="1" i="0" dirty="0" smtClean="0">
                <a:latin typeface="Times New Roman" pitchFamily="18" charset="0"/>
              </a:rPr>
              <a:t>Ігри з асфіксією </a:t>
            </a:r>
            <a:r>
              <a:rPr lang="uk-UA" sz="2000" i="0" dirty="0" smtClean="0">
                <a:latin typeface="Times New Roman" pitchFamily="18" charset="0"/>
              </a:rPr>
              <a:t> «Собачий кайф», 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uk-UA" sz="2000" i="0" dirty="0" smtClean="0">
                <a:latin typeface="Times New Roman" pitchFamily="18" charset="0"/>
              </a:rPr>
              <a:t> «Собача радість»,  «Космічний ковбой», 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uk-UA" sz="2000" i="0" dirty="0" smtClean="0">
                <a:latin typeface="Times New Roman" pitchFamily="18" charset="0"/>
              </a:rPr>
              <a:t>«На сьомому небі»,  «Дихалка», «Гра Мрії» «Клінічний сон» </a:t>
            </a:r>
            <a:r>
              <a:rPr lang="ru-RU" sz="2000" i="0" dirty="0" smtClean="0">
                <a:latin typeface="Times New Roman" pitchFamily="18" charset="0"/>
              </a:rPr>
              <a:t>«Космос», «</a:t>
            </a:r>
            <a:r>
              <a:rPr lang="ru-RU" sz="2000" i="0" dirty="0" err="1" smtClean="0">
                <a:latin typeface="Times New Roman" pitchFamily="18" charset="0"/>
              </a:rPr>
              <a:t>Блакитна</a:t>
            </a:r>
            <a:r>
              <a:rPr lang="ru-RU" sz="2000" i="0" dirty="0" smtClean="0">
                <a:latin typeface="Times New Roman" pitchFamily="18" charset="0"/>
              </a:rPr>
              <a:t> </a:t>
            </a:r>
            <a:r>
              <a:rPr lang="ru-RU" sz="2000" i="0" dirty="0" err="1" smtClean="0">
                <a:latin typeface="Times New Roman" pitchFamily="18" charset="0"/>
              </a:rPr>
              <a:t>мрія</a:t>
            </a:r>
            <a:r>
              <a:rPr lang="ru-RU" sz="2000" i="0" dirty="0" smtClean="0">
                <a:latin typeface="Times New Roman" pitchFamily="18" charset="0"/>
              </a:rPr>
              <a:t>», «</a:t>
            </a:r>
            <a:r>
              <a:rPr lang="ru-RU" sz="2000" i="0" dirty="0" err="1" smtClean="0">
                <a:latin typeface="Times New Roman" pitchFamily="18" charset="0"/>
              </a:rPr>
              <a:t>Гра</a:t>
            </a:r>
            <a:r>
              <a:rPr lang="ru-RU" sz="2000" i="0" dirty="0" smtClean="0">
                <a:latin typeface="Times New Roman" pitchFamily="18" charset="0"/>
              </a:rPr>
              <a:t> у </a:t>
            </a:r>
            <a:r>
              <a:rPr lang="ru-RU" sz="2000" i="0" dirty="0" err="1" smtClean="0">
                <a:latin typeface="Times New Roman" pitchFamily="18" charset="0"/>
              </a:rPr>
              <a:t>хустинку</a:t>
            </a:r>
            <a:r>
              <a:rPr lang="ru-RU" sz="2000" i="0" dirty="0" smtClean="0">
                <a:latin typeface="Times New Roman" pitchFamily="18" charset="0"/>
              </a:rPr>
              <a:t>» </a:t>
            </a:r>
            <a:r>
              <a:rPr lang="uk-UA" sz="2000" i="0" dirty="0" smtClean="0">
                <a:latin typeface="Times New Roman" pitchFamily="18" charset="0"/>
              </a:rPr>
              <a:t>та інші</a:t>
            </a:r>
            <a:r>
              <a:rPr lang="uk-UA" sz="2000" b="1" i="0" dirty="0" smtClean="0">
                <a:latin typeface="Times New Roman" pitchFamily="18" charset="0"/>
              </a:rPr>
              <a:t> </a:t>
            </a:r>
            <a:endParaRPr lang="ru-RU" sz="2000" i="0" dirty="0"/>
          </a:p>
        </p:txBody>
      </p:sp>
      <p:pic>
        <p:nvPicPr>
          <p:cNvPr id="1028" name="Picture 4" descr="C:\Users\Админ\Desktop\kak-stat-feej-ognya-v-domashnih-usloviyah-instrukciy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256"/>
            <a:ext cx="2071702" cy="2311096"/>
          </a:xfrm>
          <a:prstGeom prst="rect">
            <a:avLst/>
          </a:prstGeom>
          <a:noFill/>
        </p:spPr>
      </p:pic>
      <p:pic>
        <p:nvPicPr>
          <p:cNvPr id="1029" name="Picture 5" descr="C:\Users\Админ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940" y="3573016"/>
            <a:ext cx="3028485" cy="2088232"/>
          </a:xfrm>
          <a:prstGeom prst="rect">
            <a:avLst/>
          </a:prstGeom>
          <a:noFill/>
        </p:spPr>
      </p:pic>
      <p:pic>
        <p:nvPicPr>
          <p:cNvPr id="1030" name="Picture 6" descr="C:\Users\Админ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4071942"/>
            <a:ext cx="2466975" cy="1990726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\Desktop\БАТЬКИ ІНФО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14290"/>
            <a:ext cx="3143272" cy="1352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260648"/>
            <a:ext cx="7815290" cy="928694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uk-UA" b="1" i="0" dirty="0" smtClean="0">
                <a:latin typeface="+mj-lt"/>
              </a:rPr>
              <a:t>Синій кит. Біжи або помри. 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b="1" i="0" dirty="0" smtClean="0">
                <a:latin typeface="+mj-lt"/>
              </a:rPr>
              <a:t>Зникни на 24 години. Червона сова.</a:t>
            </a:r>
          </a:p>
          <a:p>
            <a:pPr marL="0">
              <a:spcBef>
                <a:spcPts val="0"/>
              </a:spcBef>
              <a:buNone/>
            </a:pPr>
            <a:endParaRPr lang="ru-RU" sz="2400" b="1" i="0" dirty="0">
              <a:latin typeface="+mj-lt"/>
            </a:endParaRPr>
          </a:p>
        </p:txBody>
      </p:sp>
      <p:pic>
        <p:nvPicPr>
          <p:cNvPr id="4099" name="Picture 3" descr="C:\Users\Админ\Desktop\WP_Cover_SyniyKy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714875"/>
            <a:ext cx="3810000" cy="2143125"/>
          </a:xfrm>
          <a:prstGeom prst="rect">
            <a:avLst/>
          </a:prstGeom>
          <a:noFill/>
        </p:spPr>
      </p:pic>
      <p:pic>
        <p:nvPicPr>
          <p:cNvPr id="4100" name="Picture 4" descr="C:\Users\Админ\Desktop\0e1621f0a8c84be1355de33fe218ed30e5333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432" y="1785926"/>
            <a:ext cx="3594352" cy="2643206"/>
          </a:xfrm>
          <a:prstGeom prst="rect">
            <a:avLst/>
          </a:prstGeom>
          <a:noFill/>
        </p:spPr>
      </p:pic>
      <p:pic>
        <p:nvPicPr>
          <p:cNvPr id="4101" name="Picture 5" descr="C:\Users\Админ\Desktop\Bezymyannyj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425" y="4500547"/>
            <a:ext cx="3277575" cy="2357453"/>
          </a:xfrm>
          <a:prstGeom prst="rect">
            <a:avLst/>
          </a:prstGeom>
          <a:noFill/>
        </p:spPr>
      </p:pic>
      <p:pic>
        <p:nvPicPr>
          <p:cNvPr id="4102" name="Picture 6" descr="C:\Users\Админ\Desktop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85992"/>
            <a:ext cx="2476504" cy="2857510"/>
          </a:xfrm>
          <a:prstGeom prst="rect">
            <a:avLst/>
          </a:prstGeom>
          <a:noFill/>
        </p:spPr>
      </p:pic>
      <p:pic>
        <p:nvPicPr>
          <p:cNvPr id="4103" name="Picture 7" descr="C:\Users\Админ\Desktop\Siniy-k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500174"/>
            <a:ext cx="2071702" cy="314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1009</TotalTime>
  <Words>1000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голубой с кадратиками</vt:lpstr>
      <vt:lpstr>Небезпечні “дитячі” розваги з “дорослими” наслідками</vt:lpstr>
      <vt:lpstr>ЧОМУ?</vt:lpstr>
      <vt:lpstr>Сучасні форми небезпечних забавок серед дітей</vt:lpstr>
      <vt:lpstr>Слайд 4</vt:lpstr>
      <vt:lpstr> Небезпека залучення до деструктивних угруповань </vt:lpstr>
      <vt:lpstr>Анорексія</vt:lpstr>
      <vt:lpstr>Неконтрольоване перебування в Інтернеті</vt:lpstr>
      <vt:lpstr>Небезпечні ігри  </vt:lpstr>
      <vt:lpstr>Слайд 9</vt:lpstr>
      <vt:lpstr>Слайд 10</vt:lpstr>
      <vt:lpstr>Слайд 11</vt:lpstr>
      <vt:lpstr>Слайд 12</vt:lpstr>
      <vt:lpstr>Слайд 13</vt:lpstr>
      <vt:lpstr>Особливості організації небезпечних ігор</vt:lpstr>
      <vt:lpstr>Небезпечні забавки</vt:lpstr>
      <vt:lpstr>    Здоров’язагрожуючі челенджі  «проломити-череп» (skull-breaker challenge), масове отруєння капсулами для прання (tide pods challenge), “челендж із перцем», «Кукурудза-дриль» «челендж із корицею», «Сіль і лід», “Дезодорант-челендж», «Райдужне молоко» та інші    </vt:lpstr>
      <vt:lpstr> «Шопліфтинг» </vt:lpstr>
      <vt:lpstr>ПВК Редан (об’єднання підлітків)</vt:lpstr>
      <vt:lpstr>Ознаками, що діти грають,  можуть бути….</vt:lpstr>
      <vt:lpstr>Кроки дорослих…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Небезпечні “дитячі” розваги з дорослими “наслідками”</dc:title>
  <dc:creator>Админ</dc:creator>
  <cp:lastModifiedBy>Пользователь Windows</cp:lastModifiedBy>
  <cp:revision>109</cp:revision>
  <dcterms:created xsi:type="dcterms:W3CDTF">2021-03-04T08:19:49Z</dcterms:created>
  <dcterms:modified xsi:type="dcterms:W3CDTF">2023-03-02T19:59:42Z</dcterms:modified>
</cp:coreProperties>
</file>