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9" r:id="rId4"/>
    <p:sldId id="273" r:id="rId5"/>
    <p:sldId id="274" r:id="rId6"/>
    <p:sldId id="275" r:id="rId7"/>
    <p:sldId id="276" r:id="rId8"/>
    <p:sldId id="277" r:id="rId9"/>
    <p:sldId id="280" r:id="rId1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4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44" autoAdjust="0"/>
    <p:restoredTop sz="94660"/>
  </p:normalViewPr>
  <p:slideViewPr>
    <p:cSldViewPr>
      <p:cViewPr varScale="1">
        <p:scale>
          <a:sx n="53" d="100"/>
          <a:sy n="53" d="100"/>
        </p:scale>
        <p:origin x="782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A4F32-F27A-4115-9374-5B652F5D8D54}" type="datetimeFigureOut">
              <a:rPr lang="fr-FR"/>
              <a:pPr>
                <a:defRPr/>
              </a:pPr>
              <a:t>03/09/2024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7F190-1CA5-4B88-8325-5B2AD6659A4A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C7F4C-4672-4C5F-A681-5B79E8CB1BEB}" type="datetimeFigureOut">
              <a:rPr lang="fr-FR"/>
              <a:pPr>
                <a:defRPr/>
              </a:pPr>
              <a:t>03/09/2024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D67AB-60D3-47E9-85C2-6CF2889B0FE2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77973-B645-447C-9DF5-31946AC24C35}" type="datetimeFigureOut">
              <a:rPr lang="fr-FR"/>
              <a:pPr>
                <a:defRPr/>
              </a:pPr>
              <a:t>03/09/2024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C4ED0-3FC2-481F-B374-F0BD44782A37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C4AC1-47B6-4B79-8AE0-12DC5BC818D6}" type="datetimeFigureOut">
              <a:rPr lang="fr-FR"/>
              <a:pPr>
                <a:defRPr/>
              </a:pPr>
              <a:t>03/09/2024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60258-C795-41BE-AA84-241302CE9FDD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601CD-3AA4-4626-8A38-301B16CF8974}" type="datetimeFigureOut">
              <a:rPr lang="fr-FR"/>
              <a:pPr>
                <a:defRPr/>
              </a:pPr>
              <a:t>03/09/2024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A1735-036E-421F-8CB5-6D84FC4C2487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FD321-1F17-4664-BE1F-66F48C262BE4}" type="datetimeFigureOut">
              <a:rPr lang="fr-FR"/>
              <a:pPr>
                <a:defRPr/>
              </a:pPr>
              <a:t>03/09/2024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7236E-DBB1-4C79-803D-296D89649B06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8209-08B4-417E-AB36-58B4CEE91D50}" type="datetimeFigureOut">
              <a:rPr lang="fr-FR"/>
              <a:pPr>
                <a:defRPr/>
              </a:pPr>
              <a:t>03/09/2024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42D16-89C2-46D6-874F-7B00D7D2D626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8F4F8-B396-462D-AB82-EBFE77872B7B}" type="datetimeFigureOut">
              <a:rPr lang="fr-FR"/>
              <a:pPr>
                <a:defRPr/>
              </a:pPr>
              <a:t>03/09/2024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4F73-9C49-435B-BC72-6F78A7B9126A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78673-E6CA-4C09-859B-29BE67546EBE}" type="datetimeFigureOut">
              <a:rPr lang="fr-FR"/>
              <a:pPr>
                <a:defRPr/>
              </a:pPr>
              <a:t>03/09/2024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262A5-B093-4058-9AB9-270C438A7B7B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9352-A6D1-44EC-8CE6-3FBE71898A4D}" type="datetimeFigureOut">
              <a:rPr lang="fr-FR"/>
              <a:pPr>
                <a:defRPr/>
              </a:pPr>
              <a:t>03/09/2024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F1CD9-AA44-4646-94DD-8B0EAA6D7589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4294D-B7AB-4B43-8478-DA661167B60D}" type="datetimeFigureOut">
              <a:rPr lang="fr-FR"/>
              <a:pPr>
                <a:defRPr/>
              </a:pPr>
              <a:t>03/09/2024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E0BFD-9DAF-4034-87A2-066C35362366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330B25-8082-4866-B3FC-D09FAAA3CC18}" type="datetimeFigureOut">
              <a:rPr lang="fr-FR"/>
              <a:pPr>
                <a:defRPr/>
              </a:pPr>
              <a:t>03/09/2024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52BE7E-A4F3-49D7-BCEC-62F977586932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2843808" y="357167"/>
            <a:ext cx="5614392" cy="2071701"/>
          </a:xfrm>
        </p:spPr>
        <p:txBody>
          <a:bodyPr/>
          <a:lstStyle/>
          <a:p>
            <a:r>
              <a:rPr lang="uk-UA" sz="4200" b="1" dirty="0" smtClean="0">
                <a:solidFill>
                  <a:srgbClr val="9C48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Молодий фахівець психологічної служби в освітньому просторі</a:t>
            </a:r>
            <a:endParaRPr lang="fr-CA" sz="4200" b="1" dirty="0" smtClean="0">
              <a:solidFill>
                <a:srgbClr val="9C48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214282" y="5857892"/>
            <a:ext cx="8929718" cy="785818"/>
          </a:xfrm>
        </p:spPr>
        <p:txBody>
          <a:bodyPr/>
          <a:lstStyle/>
          <a:p>
            <a:pPr algn="r"/>
            <a:endParaRPr lang="uk-UA" sz="2400" dirty="0" smtClean="0">
              <a:solidFill>
                <a:srgbClr val="9C48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400" dirty="0" smtClean="0">
                <a:solidFill>
                  <a:srgbClr val="9C48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Тетяна Гулєвич 2024</a:t>
            </a:r>
            <a:endParaRPr lang="fr-CA" sz="2400" dirty="0" smtClean="0">
              <a:solidFill>
                <a:srgbClr val="9C48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6899"/>
            <a:ext cx="1935037" cy="20099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35" y="2564904"/>
            <a:ext cx="2138021" cy="2106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1643043" y="266899"/>
            <a:ext cx="6313333" cy="1577925"/>
          </a:xfrm>
        </p:spPr>
        <p:txBody>
          <a:bodyPr/>
          <a:lstStyle/>
          <a:p>
            <a:r>
              <a:rPr lang="uk-UA" sz="3600" b="1" dirty="0" smtClean="0">
                <a:solidFill>
                  <a:srgbClr val="9C48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Виклики на шляху до професійного становлення</a:t>
            </a:r>
            <a:endParaRPr lang="fr-CA" sz="3600" b="1" dirty="0" smtClean="0">
              <a:solidFill>
                <a:srgbClr val="9C48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683568" y="1712310"/>
            <a:ext cx="8003233" cy="502905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мети, завдань діяльності у відповідності до специфіки роботи закладу освіти, потреб і запитів учасників освітнього процесу; 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обсяг нормативно-правової та ділової документації, неузгодженість її змісту між собою;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Невідповідність навантаження до кількості учасників освітнього процесу, неунормовані години роботи тощо;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buNone/>
            </a:pPr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fr-CA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6899"/>
            <a:ext cx="1391523" cy="14454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67249"/>
            <a:ext cx="1440161" cy="141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5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4294967295"/>
          </p:nvPr>
        </p:nvSpPr>
        <p:spPr>
          <a:xfrm>
            <a:off x="1141413" y="1786212"/>
            <a:ext cx="7247011" cy="495590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Надмірне залучення працівника в ситуацію  клієнта;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Безпорадність, розгубленість, почуття провини в непередбачуваних ситуаціях;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професійності працівника та його розподіл відповідальності за психологічну складову в освітньому процесі;</a:t>
            </a:r>
            <a:endParaRPr lang="fr-CA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6899"/>
            <a:ext cx="1391523" cy="14454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67249"/>
            <a:ext cx="1440161" cy="141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8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4294967295"/>
          </p:nvPr>
        </p:nvSpPr>
        <p:spPr>
          <a:xfrm>
            <a:off x="395536" y="1196752"/>
            <a:ext cx="8424936" cy="566124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Широке поле завдань, різноманіття звернень за тематикою та спрямуванням;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чіткого розподілу (системного) надання психологічних послуг учасникам освітнього процесу та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категоріям населення;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Інша завантаженість роботою в закладі освіти;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Низька </a:t>
            </a:r>
            <a:r>
              <a:rPr lang="uk-UA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міжструктурна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взаємодія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інституцій,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дотичні до освіти і виховання дітей та молоді;</a:t>
            </a:r>
          </a:p>
          <a:p>
            <a:pPr>
              <a:buNone/>
            </a:pPr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fr-CA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-19631"/>
            <a:ext cx="1319515" cy="13706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088"/>
            <a:ext cx="1368152" cy="133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2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4294967295"/>
          </p:nvPr>
        </p:nvSpPr>
        <p:spPr>
          <a:xfrm>
            <a:off x="827585" y="2204864"/>
            <a:ext cx="7632848" cy="453724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 рівень психологічної культури адміністрації закладу та учасників освітнього процесу;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Токсичність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 клієнтів, які звертаються за допомогою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Неналежна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умов праці;</a:t>
            </a:r>
          </a:p>
          <a:p>
            <a:pPr>
              <a:buNone/>
            </a:pP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fr-CA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90" y="23912"/>
            <a:ext cx="1753025" cy="1820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912"/>
            <a:ext cx="1872208" cy="18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0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4294967295"/>
          </p:nvPr>
        </p:nvSpPr>
        <p:spPr>
          <a:xfrm>
            <a:off x="539553" y="1700808"/>
            <a:ext cx="8424936" cy="532859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Ізоляція психолога від інформаційного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простору,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фахових спільнот та відсутність допомоги;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 спокус: «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псевдосамовираження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«професійного тренду», «спекуляції на чужих досягненнях», «відчуття переваги, зверхності, влади» тощо;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Емоційне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вигорання, зниження роботи когнітивних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функцій.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fr-CA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0224"/>
            <a:ext cx="1463531" cy="15202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39" y="86263"/>
            <a:ext cx="1548745" cy="152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6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1643043" y="1556792"/>
            <a:ext cx="7043757" cy="432048"/>
          </a:xfrm>
        </p:spPr>
        <p:txBody>
          <a:bodyPr/>
          <a:lstStyle/>
          <a:p>
            <a:r>
              <a:rPr lang="uk-UA" sz="3600" b="1" dirty="0" smtClean="0">
                <a:solidFill>
                  <a:srgbClr val="9C48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Поради молодому спеціалісту</a:t>
            </a:r>
            <a:endParaRPr lang="fr-CA" sz="3600" b="1" dirty="0" smtClean="0">
              <a:solidFill>
                <a:srgbClr val="9C48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683568" y="2348880"/>
            <a:ext cx="8003233" cy="439248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Дбайте про свій емоційний стан та зберігайте свою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ресурсність</a:t>
            </a:r>
            <a:endParaRPr lang="uk-UA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Вивчайте нормативно-правові документи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циклограми діяльності щодо психологічного забезпечення освітнього процесу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Застосовуйте отримані теоретичні знання на практиці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fr-CA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0498"/>
            <a:ext cx="1319515" cy="13706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74" y="180499"/>
            <a:ext cx="1391090" cy="137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9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4294967295"/>
          </p:nvPr>
        </p:nvSpPr>
        <p:spPr>
          <a:xfrm>
            <a:off x="539552" y="1643775"/>
            <a:ext cx="8208912" cy="521422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Налагоджуйте комунікацію з колегами, ставайте активними учасниками профес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йних спільнот, з'ясовуйте питання, які вас хвилюють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Зберігайте незалежність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єктивність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неупередженість та конфіденційність у своїй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приймайте поспішні рішення, намагайтеся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вивчати окремі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 до найменших дрібниць</a:t>
            </a:r>
          </a:p>
          <a:p>
            <a:pPr>
              <a:buFont typeface="Wingdings" panose="05000000000000000000" pitchFamily="2" charset="2"/>
              <a:buChar char="§"/>
            </a:pPr>
            <a:endParaRPr lang="uk-UA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r-CA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8771"/>
            <a:ext cx="1535539" cy="15950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841" y="75220"/>
            <a:ext cx="1567319" cy="154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7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4294967295"/>
          </p:nvPr>
        </p:nvSpPr>
        <p:spPr>
          <a:xfrm>
            <a:off x="539552" y="1988840"/>
            <a:ext cx="8208912" cy="486916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 підвищуйте фахову </a:t>
            </a: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Вчіться мислити </a:t>
            </a: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Сприймайте помилки в роботі як щаблі до саморозвитку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Вірте у себе та у свою справу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r-CA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8770"/>
            <a:ext cx="1679555" cy="17445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5219"/>
            <a:ext cx="1728192" cy="1702755"/>
          </a:xfrm>
          <a:prstGeom prst="rect">
            <a:avLst/>
          </a:prstGeom>
        </p:spPr>
      </p:pic>
      <p:pic>
        <p:nvPicPr>
          <p:cNvPr id="6" name="Місце для вмісту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4577231"/>
            <a:ext cx="2362348" cy="233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611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4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144</Template>
  <TotalTime>632</TotalTime>
  <Words>308</Words>
  <Application>Microsoft Office PowerPoint</Application>
  <PresentationFormat>Екран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144</vt:lpstr>
      <vt:lpstr>Молодий фахівець психологічної служби в освітньому просторі</vt:lpstr>
      <vt:lpstr>Виклики на шляху до професійного становлення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Поради молодому спеціалісту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user</dc:creator>
  <cp:lastModifiedBy>user</cp:lastModifiedBy>
  <cp:revision>40</cp:revision>
  <dcterms:created xsi:type="dcterms:W3CDTF">2012-01-08T14:02:20Z</dcterms:created>
  <dcterms:modified xsi:type="dcterms:W3CDTF">2024-09-03T13:41:54Z</dcterms:modified>
</cp:coreProperties>
</file>